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6" r:id="rId6"/>
    <p:sldId id="363" r:id="rId7"/>
    <p:sldId id="364" r:id="rId8"/>
    <p:sldId id="36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75" d="100"/>
          <a:sy n="75" d="100"/>
        </p:scale>
        <p:origin x="224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410CC1E5-1E9F-45B8-ADE1-798EE78BA9D7}"/>
    <pc:docChg chg="modMainMaster">
      <pc:chgData name="Kevin Flynn" userId="8512d3b6-9e1b-4dce-bd11-e4335739214c" providerId="ADAL" clId="{410CC1E5-1E9F-45B8-ADE1-798EE78BA9D7}" dt="2023-01-03T20:47:59.753" v="7" actId="20577"/>
      <pc:docMkLst>
        <pc:docMk/>
      </pc:docMkLst>
      <pc:sldMasterChg chg="modSp mod">
        <pc:chgData name="Kevin Flynn" userId="8512d3b6-9e1b-4dce-bd11-e4335739214c" providerId="ADAL" clId="{410CC1E5-1E9F-45B8-ADE1-798EE78BA9D7}" dt="2023-01-03T20:47:59.753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410CC1E5-1E9F-45B8-ADE1-798EE78BA9D7}" dt="2023-01-03T20:47:42.400" v="3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410CC1E5-1E9F-45B8-ADE1-798EE78BA9D7}" dt="2023-01-03T20:47:59.753" v="7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01F924A4-736D-4E8A-A883-A37C2DA35198}"/>
    <pc:docChg chg="modMainMaster">
      <pc:chgData name="Kevin Flynn" userId="8512d3b6-9e1b-4dce-bd11-e4335739214c" providerId="ADAL" clId="{01F924A4-736D-4E8A-A883-A37C2DA35198}" dt="2024-03-27T10:11:19.269" v="4" actId="478"/>
      <pc:docMkLst>
        <pc:docMk/>
      </pc:docMkLst>
      <pc:sldMasterChg chg="delSp modSp mod">
        <pc:chgData name="Kevin Flynn" userId="8512d3b6-9e1b-4dce-bd11-e4335739214c" providerId="ADAL" clId="{01F924A4-736D-4E8A-A883-A37C2DA35198}" dt="2024-03-27T10:11:19.269" v="4" actId="478"/>
        <pc:sldMasterMkLst>
          <pc:docMk/>
          <pc:sldMasterMk cId="0" sldId="2147485146"/>
        </pc:sldMasterMkLst>
        <pc:spChg chg="del">
          <ac:chgData name="Kevin Flynn" userId="8512d3b6-9e1b-4dce-bd11-e4335739214c" providerId="ADAL" clId="{01F924A4-736D-4E8A-A883-A37C2DA35198}" dt="2024-03-27T10:11:19.269" v="4" actId="478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01F924A4-736D-4E8A-A883-A37C2DA35198}" dt="2024-03-27T10:11:07.146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sv-SE" altLang="en-US" sz="1200" b="1" dirty="0" smtClean="0">
                <a:latin typeface="Arial "/>
              </a:rPr>
              <a:t>SA2#166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ORLANDO,</a:t>
            </a:r>
            <a:r>
              <a:rPr lang="sv-SE" altLang="en-US" sz="1200" b="1" baseline="0" dirty="0" smtClean="0">
                <a:latin typeface="Arial "/>
              </a:rPr>
              <a:t> U.S.</a:t>
            </a:r>
            <a:r>
              <a:rPr lang="sv-SE" altLang="en-US" sz="1200" b="1" dirty="0" smtClean="0">
                <a:latin typeface="Arial "/>
              </a:rPr>
              <a:t>– NOV.</a:t>
            </a:r>
            <a:r>
              <a:rPr lang="sv-SE" altLang="en-US" sz="1200" b="1" baseline="0" dirty="0" smtClean="0">
                <a:latin typeface="Arial "/>
              </a:rPr>
              <a:t> </a:t>
            </a:r>
            <a:r>
              <a:rPr lang="sv-SE" altLang="en-US" sz="1200" b="1" dirty="0" smtClean="0">
                <a:latin typeface="Arial "/>
              </a:rPr>
              <a:t>2024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S2-2411747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zh-CN" dirty="0"/>
              <a:t>Discussion on ATSSS for IMS service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 smtClean="0"/>
              <a:t>China Telecom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Background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 smtClean="0"/>
              <a:t>ATSSS feature </a:t>
            </a:r>
            <a:r>
              <a:rPr lang="en-GB" altLang="zh-CN" dirty="0" smtClean="0"/>
              <a:t>enables </a:t>
            </a:r>
            <a:r>
              <a:rPr lang="en-GB" altLang="zh-CN" dirty="0"/>
              <a:t>a multi-access PDU Connectivity Service, which can exchange PDUs between the UE and a data network by simultaneously using one 3GPP access network and one non-3GPP access network (both connected to 5GC) when both accesses are </a:t>
            </a:r>
            <a:r>
              <a:rPr lang="en-GB" altLang="zh-CN" dirty="0" smtClean="0"/>
              <a:t>allowed.</a:t>
            </a:r>
          </a:p>
          <a:p>
            <a:r>
              <a:rPr lang="en-US" altLang="zh-CN" dirty="0" smtClean="0"/>
              <a:t>IMS </a:t>
            </a:r>
            <a:r>
              <a:rPr lang="en-US" altLang="zh-CN" dirty="0"/>
              <a:t>services </a:t>
            </a:r>
            <a:r>
              <a:rPr lang="en-US" altLang="zh-CN" dirty="0" smtClean="0"/>
              <a:t>can get benefit from the ATSSS feature: </a:t>
            </a:r>
            <a:r>
              <a:rPr lang="en-GB" altLang="zh-CN" dirty="0" smtClean="0"/>
              <a:t>when the network </a:t>
            </a:r>
            <a:r>
              <a:rPr lang="en-GB" altLang="zh-CN" dirty="0"/>
              <a:t>conditions change, some user traffic related to dedicated IMS services can be offloaded from 3GPP access to non-3GPP access path, while other types of IMS services remain on the 3GPP access path</a:t>
            </a:r>
            <a:r>
              <a:rPr lang="en-GB" altLang="zh-CN" dirty="0" smtClean="0"/>
              <a:t>.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27884299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Use cases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134" y="3312003"/>
            <a:ext cx="4698999" cy="1298575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000" dirty="0" smtClean="0"/>
              <a:t>#1: </a:t>
            </a:r>
            <a:r>
              <a:rPr lang="en-US" altLang="en-US" sz="2000" dirty="0" smtClean="0"/>
              <a:t>traffic is transmitted via different access according to their data type characteristics, e.g., data rate requirement.</a:t>
            </a:r>
            <a:endParaRPr lang="en-US" altLang="en-US" sz="20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9518" y="3312003"/>
            <a:ext cx="6384157" cy="123045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 txBox="1">
            <a:spLocks/>
          </p:cNvSpPr>
          <p:nvPr/>
        </p:nvSpPr>
        <p:spPr bwMode="auto">
          <a:xfrm>
            <a:off x="347134" y="5046546"/>
            <a:ext cx="4682067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US" altLang="en-US" sz="2000" dirty="0" smtClean="0"/>
              <a:t>#2: traffic is transmitted via different access according to their “sponsor”, e.g., service #2 is offloaded to non-3GPP access as service #1 might have higher priority.</a:t>
            </a:r>
            <a:endParaRPr lang="en-US" altLang="en-US" sz="20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7312" y="5086176"/>
            <a:ext cx="6326363" cy="121931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7134" y="1855562"/>
            <a:ext cx="110828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ts val="600"/>
              </a:spcBef>
            </a:pPr>
            <a:r>
              <a:rPr lang="en-US" altLang="zh-CN" sz="2000" dirty="0" smtClean="0">
                <a:latin typeface="+mn-lt"/>
                <a:sym typeface="Calibri" panose="020F0502020204030204" pitchFamily="34" charset="0"/>
              </a:rPr>
              <a:t>Suppose all IMS traffic is transmitted via 3GPP access at the beginning. When </a:t>
            </a:r>
            <a:r>
              <a:rPr lang="en-US" altLang="zh-CN" sz="2000" dirty="0">
                <a:latin typeface="+mn-lt"/>
                <a:sym typeface="Calibri" panose="020F0502020204030204" pitchFamily="34" charset="0"/>
              </a:rPr>
              <a:t>network conditions change, some user traffic related to dedicated IMS services can be offloaded from 3GPP access to non-3GPP access path, while other types of IMS services remain on the 3GPP access </a:t>
            </a:r>
            <a:r>
              <a:rPr lang="en-US" altLang="zh-CN" sz="2000" dirty="0" smtClean="0">
                <a:latin typeface="+mn-lt"/>
                <a:sym typeface="Calibri" panose="020F0502020204030204" pitchFamily="34" charset="0"/>
              </a:rPr>
              <a:t>path:</a:t>
            </a:r>
            <a:endParaRPr lang="en-US" altLang="zh-CN" sz="2000" dirty="0">
              <a:latin typeface="+mn-lt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Gap analysis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200" y="1918759"/>
            <a:ext cx="11023600" cy="4351338"/>
          </a:xfrm>
        </p:spPr>
        <p:txBody>
          <a:bodyPr/>
          <a:lstStyle/>
          <a:p>
            <a:r>
              <a:rPr lang="en-US" altLang="en-US" sz="2400" dirty="0" smtClean="0"/>
              <a:t> ATSSS rule use traffic descriptor to differentiate different services. </a:t>
            </a:r>
            <a:r>
              <a:rPr lang="en-GB" altLang="zh-CN" sz="2400" dirty="0" smtClean="0"/>
              <a:t>However</a:t>
            </a:r>
            <a:r>
              <a:rPr lang="en-GB" altLang="zh-CN" sz="2400" dirty="0"/>
              <a:t>, </a:t>
            </a:r>
            <a:r>
              <a:rPr lang="en-GB" altLang="zh-CN" sz="2400" dirty="0" smtClean="0"/>
              <a:t>the PCF fails to provide suitable policy for the use case in the previous slide because it cannot configure the </a:t>
            </a:r>
            <a:r>
              <a:rPr lang="en-GB" altLang="zh-CN" sz="2400" dirty="0"/>
              <a:t>target traffic in the current format of Traffic descriptor for IMS services: </a:t>
            </a:r>
            <a:endParaRPr lang="en-US" altLang="en-US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00" y="3101421"/>
            <a:ext cx="5897735" cy="29277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23168" y="3194554"/>
            <a:ext cx="5125865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ts val="600"/>
              </a:spcBef>
            </a:pPr>
            <a:r>
              <a:rPr lang="en-GB" altLang="zh-CN" sz="1400" dirty="0" smtClean="0">
                <a:solidFill>
                  <a:srgbClr val="FF0000"/>
                </a:solidFill>
              </a:rPr>
              <a:t>Application descriptors:</a:t>
            </a:r>
          </a:p>
          <a:p>
            <a:pPr marL="0" lvl="1">
              <a:spcBef>
                <a:spcPts val="600"/>
              </a:spcBef>
            </a:pPr>
            <a:r>
              <a:rPr lang="en-GB" altLang="zh-CN" sz="1400" dirty="0" smtClean="0"/>
              <a:t>The Application </a:t>
            </a:r>
            <a:r>
              <a:rPr lang="en-GB" altLang="zh-CN" sz="1400" dirty="0"/>
              <a:t>descriptor used in the </a:t>
            </a:r>
            <a:r>
              <a:rPr lang="en-GB" altLang="zh-CN" sz="1400" dirty="0" smtClean="0"/>
              <a:t>SIP procedure can only identify the </a:t>
            </a:r>
            <a:r>
              <a:rPr lang="en-GB" altLang="zh-CN" sz="1400" b="1" dirty="0" smtClean="0"/>
              <a:t>TYPE</a:t>
            </a:r>
            <a:r>
              <a:rPr lang="en-GB" altLang="zh-CN" sz="1400" dirty="0" smtClean="0"/>
              <a:t> of the service not the application</a:t>
            </a:r>
            <a:r>
              <a:rPr lang="en-US" altLang="zh-CN" sz="1400" dirty="0" smtClean="0"/>
              <a:t>/service name. </a:t>
            </a:r>
            <a:endParaRPr lang="en-GB" altLang="zh-CN" sz="1400" dirty="0" smtClean="0"/>
          </a:p>
          <a:p>
            <a:pPr marL="0" lvl="1">
              <a:spcBef>
                <a:spcPts val="600"/>
              </a:spcBef>
            </a:pPr>
            <a:r>
              <a:rPr lang="en-GB" altLang="zh-CN" sz="1400" b="1" dirty="0">
                <a:solidFill>
                  <a:srgbClr val="FF0000"/>
                </a:solidFill>
                <a:sym typeface="Calibri" panose="020F0502020204030204" pitchFamily="34" charset="0"/>
              </a:rPr>
              <a:t>So the PCF cannot match the traffic with the target prioritized </a:t>
            </a:r>
            <a:r>
              <a:rPr lang="en-GB" altLang="zh-CN" sz="1400" b="1" dirty="0" smtClean="0">
                <a:solidFill>
                  <a:srgbClr val="FF0000"/>
                </a:solidFill>
                <a:sym typeface="Calibri" panose="020F0502020204030204" pitchFamily="34" charset="0"/>
              </a:rPr>
              <a:t>service.</a:t>
            </a:r>
          </a:p>
          <a:p>
            <a:pPr marL="0" lvl="1">
              <a:spcBef>
                <a:spcPts val="600"/>
              </a:spcBef>
            </a:pPr>
            <a:endParaRPr lang="en-GB" altLang="zh-CN" sz="1400" dirty="0">
              <a:solidFill>
                <a:srgbClr val="FF0000"/>
              </a:solidFill>
            </a:endParaRPr>
          </a:p>
          <a:p>
            <a:pPr marL="0" lvl="1">
              <a:spcBef>
                <a:spcPts val="600"/>
              </a:spcBef>
            </a:pPr>
            <a:r>
              <a:rPr lang="en-GB" altLang="zh-CN" sz="1400" dirty="0" smtClean="0">
                <a:solidFill>
                  <a:srgbClr val="FF0000"/>
                </a:solidFill>
              </a:rPr>
              <a:t>IP 5-tuples:</a:t>
            </a:r>
          </a:p>
          <a:p>
            <a:pPr marL="0" lvl="1">
              <a:spcBef>
                <a:spcPts val="600"/>
              </a:spcBef>
            </a:pPr>
            <a:r>
              <a:rPr lang="en-GB" altLang="zh-CN" sz="1400" dirty="0" smtClean="0"/>
              <a:t>The same </a:t>
            </a:r>
            <a:r>
              <a:rPr lang="en-GB" altLang="zh-CN" sz="1400" dirty="0"/>
              <a:t>IP address but </a:t>
            </a:r>
            <a:r>
              <a:rPr lang="en-GB" altLang="zh-CN" sz="1400" b="1" dirty="0" smtClean="0"/>
              <a:t>DYNAMIC </a:t>
            </a:r>
            <a:r>
              <a:rPr lang="en-GB" altLang="zh-CN" sz="1400" b="1" dirty="0"/>
              <a:t>assigned port numbers</a:t>
            </a:r>
            <a:r>
              <a:rPr lang="en-GB" altLang="zh-CN" sz="1400" dirty="0"/>
              <a:t> for DC services from the same </a:t>
            </a:r>
            <a:r>
              <a:rPr lang="en-GB" altLang="zh-CN" sz="1400" dirty="0" smtClean="0"/>
              <a:t>IMS AS</a:t>
            </a:r>
            <a:r>
              <a:rPr lang="en-GB" altLang="zh-CN" sz="1400" dirty="0" smtClean="0">
                <a:solidFill>
                  <a:srgbClr val="FF0000"/>
                </a:solidFill>
              </a:rPr>
              <a:t>.</a:t>
            </a:r>
            <a:endParaRPr lang="en-GB" altLang="zh-CN" sz="1400" b="1" dirty="0">
              <a:solidFill>
                <a:srgbClr val="FF0000"/>
              </a:solidFill>
              <a:sym typeface="Calibri" panose="020F0502020204030204" pitchFamily="34" charset="0"/>
            </a:endParaRPr>
          </a:p>
          <a:p>
            <a:pPr marL="0" lvl="1">
              <a:spcBef>
                <a:spcPts val="600"/>
              </a:spcBef>
            </a:pPr>
            <a:r>
              <a:rPr lang="en-GB" altLang="zh-CN" sz="1400" b="1" dirty="0" smtClean="0">
                <a:solidFill>
                  <a:srgbClr val="FF0000"/>
                </a:solidFill>
                <a:sym typeface="Calibri" panose="020F0502020204030204" pitchFamily="34" charset="0"/>
              </a:rPr>
              <a:t>So the PCF cannot provide the until the traffic is up.</a:t>
            </a:r>
            <a:endParaRPr lang="en-US" altLang="zh-CN" sz="1600" b="1" dirty="0"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 It is proposed to study the enhancement </a:t>
            </a:r>
            <a:r>
              <a:rPr lang="en-US" altLang="zh-CN" dirty="0" smtClean="0"/>
              <a:t>in Rel-20:</a:t>
            </a:r>
            <a:r>
              <a:rPr lang="en-US" altLang="en-US" dirty="0" smtClean="0"/>
              <a:t> </a:t>
            </a:r>
          </a:p>
          <a:p>
            <a:pPr lvl="1"/>
            <a:r>
              <a:rPr lang="en-US" altLang="en-US" dirty="0"/>
              <a:t>To optimize the traffic descriptor of ATSSS rule to identify the IMS services in finer granularities</a:t>
            </a:r>
          </a:p>
          <a:p>
            <a:pPr lvl="1"/>
            <a:r>
              <a:rPr lang="en-US" altLang="en-US" dirty="0"/>
              <a:t>To enhance IMS services related procedures for agility in 3GPP/non-3GPP access selection</a:t>
            </a:r>
          </a:p>
          <a:p>
            <a:pPr lvl="1"/>
            <a:r>
              <a:rPr lang="en-US" altLang="en-US" dirty="0"/>
              <a:t> To improve the mechanism for PCF’s awareness/matching of subscription data and traffic data</a:t>
            </a:r>
          </a:p>
          <a:p>
            <a:pPr lvl="1"/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www.w3.org/XML/1998/namespace"/>
    <ds:schemaRef ds:uri="http://schemas.openxmlformats.org/package/2006/metadata/core-properties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5390</TotalTime>
  <Words>382</Words>
  <Application>Microsoft Office PowerPoint</Application>
  <PresentationFormat>宽屏</PresentationFormat>
  <Paragraphs>23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Discussion on ATSSS for IMS service</vt:lpstr>
      <vt:lpstr>Background</vt:lpstr>
      <vt:lpstr>Use cases</vt:lpstr>
      <vt:lpstr>Gap analysis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China Telecom</cp:lastModifiedBy>
  <cp:revision>603</cp:revision>
  <dcterms:created xsi:type="dcterms:W3CDTF">2010-02-05T13:52:04Z</dcterms:created>
  <dcterms:modified xsi:type="dcterms:W3CDTF">2024-11-08T12:59:28Z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